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80" r:id="rId13"/>
    <p:sldId id="286" r:id="rId14"/>
    <p:sldId id="281" r:id="rId15"/>
    <p:sldId id="282" r:id="rId16"/>
    <p:sldId id="283" r:id="rId17"/>
    <p:sldId id="284" r:id="rId18"/>
    <p:sldId id="285" r:id="rId19"/>
    <p:sldId id="268" r:id="rId20"/>
    <p:sldId id="288" r:id="rId21"/>
    <p:sldId id="272" r:id="rId22"/>
    <p:sldId id="273" r:id="rId23"/>
    <p:sldId id="274" r:id="rId24"/>
    <p:sldId id="275" r:id="rId25"/>
    <p:sldId id="289" r:id="rId26"/>
    <p:sldId id="290" r:id="rId27"/>
    <p:sldId id="291" r:id="rId28"/>
    <p:sldId id="292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7" r:id="rId38"/>
    <p:sldId id="308" r:id="rId39"/>
    <p:sldId id="309" r:id="rId40"/>
    <p:sldId id="31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9872" autoAdjust="0"/>
  </p:normalViewPr>
  <p:slideViewPr>
    <p:cSldViewPr snapToGrid="0">
      <p:cViewPr varScale="1">
        <p:scale>
          <a:sx n="55" d="100"/>
          <a:sy n="55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ACFB2-A6AE-4B21-AA1C-C6BA535D723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07646-4ABB-43CC-930D-AC73424F0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8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 learning = </a:t>
            </a:r>
            <a:r>
              <a:rPr lang="en-US" dirty="0" err="1" smtClean="0"/>
              <a:t>gapunya</a:t>
            </a:r>
            <a:r>
              <a:rPr lang="en-US" dirty="0" smtClean="0"/>
              <a:t> independent variable,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kluster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Supervised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objektif</a:t>
            </a:r>
            <a:r>
              <a:rPr lang="en-US" baseline="0" dirty="0" smtClean="0"/>
              <a:t>, unsupervised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subyektif</a:t>
            </a:r>
            <a:r>
              <a:rPr lang="en-US" baseline="0" dirty="0" smtClean="0"/>
              <a:t>. </a:t>
            </a:r>
            <a:endParaRPr lang="en-US" dirty="0" smtClean="0"/>
          </a:p>
          <a:p>
            <a:r>
              <a:rPr lang="en-US" dirty="0" smtClean="0"/>
              <a:t>Clustering,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0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standardize…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3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Clustering = </a:t>
            </a:r>
            <a:r>
              <a:rPr lang="en-US" dirty="0" err="1" smtClean="0"/>
              <a:t>Pengelompokan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sekelompok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kelompok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clustering </a:t>
            </a:r>
            <a:r>
              <a:rPr lang="en-US" dirty="0" err="1" smtClean="0"/>
              <a:t>disebut</a:t>
            </a:r>
            <a:r>
              <a:rPr lang="en-US" baseline="0" dirty="0" smtClean="0"/>
              <a:t> centroid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5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Measuring</a:t>
            </a:r>
            <a:r>
              <a:rPr lang="en-US" baseline="0" dirty="0" smtClean="0"/>
              <a:t> similarity: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dekat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lainnya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dirty="0" err="1" smtClean="0"/>
              <a:t>konsep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jarak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Euclidean distance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clustering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numerikal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Cara k-means </a:t>
            </a:r>
            <a:r>
              <a:rPr lang="en-US" baseline="0" dirty="0" err="1" smtClean="0"/>
              <a:t>bekerja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Input data (feeling </a:t>
            </a:r>
            <a:r>
              <a:rPr lang="en-US" baseline="0" dirty="0" err="1" smtClean="0"/>
              <a:t>analisis</a:t>
            </a:r>
            <a:r>
              <a:rPr lang="en-US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Menentukan</a:t>
            </a:r>
            <a:r>
              <a:rPr lang="en-US" baseline="0" dirty="0" smtClean="0"/>
              <a:t> centroid point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Assign point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Recompute</a:t>
            </a:r>
            <a:r>
              <a:rPr lang="en-US" baseline="0" dirty="0" smtClean="0"/>
              <a:t> center (</a:t>
            </a:r>
            <a:r>
              <a:rPr lang="en-US" baseline="0" dirty="0" err="1" smtClean="0"/>
              <a:t>berubah</a:t>
            </a:r>
            <a:r>
              <a:rPr lang="en-US" baseline="0" dirty="0" smtClean="0"/>
              <a:t>) -&gt; </a:t>
            </a:r>
            <a:r>
              <a:rPr lang="en-US" baseline="0" dirty="0" err="1" smtClean="0"/>
              <a:t>recompute</a:t>
            </a:r>
            <a:r>
              <a:rPr lang="en-US" baseline="0" dirty="0" smtClean="0"/>
              <a:t> point (</a:t>
            </a:r>
            <a:r>
              <a:rPr lang="en-US" baseline="0" dirty="0" err="1" smtClean="0"/>
              <a:t>itterartion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80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Inersia</a:t>
            </a:r>
            <a:r>
              <a:rPr lang="en-US" dirty="0" smtClean="0"/>
              <a:t> = rata2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data cluster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centroidnya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</a:t>
            </a:r>
            <a:r>
              <a:rPr lang="en-US" dirty="0" err="1" smtClean="0"/>
              <a:t>blm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paham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blm</a:t>
            </a:r>
            <a:r>
              <a:rPr lang="en-US" dirty="0" smtClean="0"/>
              <a:t> </a:t>
            </a:r>
            <a:r>
              <a:rPr lang="en-US" dirty="0" err="1" smtClean="0"/>
              <a:t>ngerti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Ada </a:t>
            </a:r>
            <a:r>
              <a:rPr lang="en-US" dirty="0" err="1" smtClean="0"/>
              <a:t>ekor</a:t>
            </a:r>
            <a:r>
              <a:rPr lang="en-US" dirty="0" smtClean="0"/>
              <a:t> di </a:t>
            </a:r>
            <a:r>
              <a:rPr lang="en-US" dirty="0" err="1" smtClean="0"/>
              <a:t>grafik</a:t>
            </a:r>
            <a:r>
              <a:rPr lang="en-US" dirty="0" smtClean="0"/>
              <a:t>,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missclusternya</a:t>
            </a:r>
            <a:endParaRPr lang="en-US" dirty="0" smtClean="0"/>
          </a:p>
          <a:p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siluet</a:t>
            </a:r>
            <a:r>
              <a:rPr lang="en-US" baseline="0" dirty="0" smtClean="0"/>
              <a:t> 2cluster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2 =&gt; 0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1</a:t>
            </a:r>
          </a:p>
          <a:p>
            <a:endParaRPr lang="en-US" dirty="0" smtClean="0"/>
          </a:p>
          <a:p>
            <a:r>
              <a:rPr lang="en-US" dirty="0" err="1" smtClean="0"/>
              <a:t>Siluet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 1</a:t>
            </a:r>
          </a:p>
          <a:p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jelek</a:t>
            </a:r>
            <a:r>
              <a:rPr lang="en-US" baseline="0" dirty="0" smtClean="0"/>
              <a:t> 0, paling </a:t>
            </a:r>
            <a:r>
              <a:rPr lang="en-US" baseline="0" dirty="0" err="1" smtClean="0"/>
              <a:t>jelek</a:t>
            </a:r>
            <a:r>
              <a:rPr lang="en-US" baseline="0" dirty="0" smtClean="0"/>
              <a:t> 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Setiap</a:t>
            </a:r>
            <a:r>
              <a:rPr lang="en-US" dirty="0" smtClean="0"/>
              <a:t> data / </a:t>
            </a:r>
            <a:r>
              <a:rPr lang="en-US" dirty="0" err="1" smtClean="0"/>
              <a:t>sampel</a:t>
            </a:r>
            <a:r>
              <a:rPr lang="en-US" dirty="0" smtClean="0"/>
              <a:t> </a:t>
            </a:r>
            <a:r>
              <a:rPr lang="en-US" dirty="0" err="1" smtClean="0"/>
              <a:t>dianggap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cluster.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merge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-ward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Complete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Average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numerical classification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direkomendasikan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besar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12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kluster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linkage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di merge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kluster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Terus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terhadap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terdekatnya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besar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8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memudahkan</a:t>
            </a:r>
            <a:r>
              <a:rPr lang="en-US" dirty="0" smtClean="0"/>
              <a:t> </a:t>
            </a:r>
            <a:r>
              <a:rPr lang="en-US" dirty="0" err="1" smtClean="0"/>
              <a:t>visualisasi</a:t>
            </a:r>
            <a:r>
              <a:rPr lang="en-US" dirty="0" smtClean="0"/>
              <a:t>,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dendrogram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1</a:t>
            </a:r>
            <a:r>
              <a:rPr lang="en-US" baseline="0" dirty="0" smtClean="0"/>
              <a:t>&amp;4 paling </a:t>
            </a:r>
            <a:r>
              <a:rPr lang="en-US" baseline="0" dirty="0" err="1" smtClean="0"/>
              <a:t>dekat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diliat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garis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rendah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8&amp;9 paling </a:t>
            </a:r>
            <a:r>
              <a:rPr lang="en-US" baseline="0" dirty="0" err="1" smtClean="0"/>
              <a:t>dekat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Dst</a:t>
            </a:r>
            <a:r>
              <a:rPr lang="en-US" baseline="0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8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48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Memperkecil</a:t>
            </a:r>
            <a:r>
              <a:rPr lang="en-US" baseline="0" dirty="0" smtClean="0"/>
              <a:t> variance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cluster, </a:t>
            </a:r>
            <a:r>
              <a:rPr lang="en-US" baseline="0" dirty="0" err="1" smtClean="0"/>
              <a:t>lalu</a:t>
            </a:r>
            <a:r>
              <a:rPr lang="en-US" baseline="0" dirty="0" smtClean="0"/>
              <a:t> merge variance </a:t>
            </a:r>
            <a:r>
              <a:rPr lang="en-US" baseline="0" dirty="0" err="1" smtClean="0"/>
              <a:t>terkecil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5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Ward = </a:t>
            </a:r>
            <a:r>
              <a:rPr lang="en-US" dirty="0" err="1" smtClean="0"/>
              <a:t>menggabungkan</a:t>
            </a:r>
            <a:endParaRPr lang="en-US" dirty="0" smtClean="0"/>
          </a:p>
          <a:p>
            <a:r>
              <a:rPr lang="en-US" dirty="0" smtClean="0"/>
              <a:t>Complete = maximum</a:t>
            </a:r>
          </a:p>
          <a:p>
            <a:r>
              <a:rPr lang="en-US" dirty="0" smtClean="0"/>
              <a:t>Average =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6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Sebaiknya</a:t>
            </a:r>
            <a:r>
              <a:rPr lang="en-US" dirty="0" smtClean="0"/>
              <a:t> di standardize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99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Mengidentifikasi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kompleks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masuk</a:t>
            </a:r>
            <a:r>
              <a:rPr lang="en-US" baseline="0" dirty="0" smtClean="0"/>
              <a:t> cluster (outlier)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fsilon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13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</a:t>
            </a:r>
            <a:r>
              <a:rPr lang="en-US" dirty="0" err="1" smtClean="0"/>
              <a:t>sampel</a:t>
            </a:r>
            <a:r>
              <a:rPr lang="en-US" dirty="0" smtClean="0"/>
              <a:t> : </a:t>
            </a:r>
            <a:r>
              <a:rPr lang="en-US" dirty="0" err="1" smtClean="0"/>
              <a:t>sekumpulan</a:t>
            </a:r>
            <a:r>
              <a:rPr lang="en-US" dirty="0" smtClean="0"/>
              <a:t> </a:t>
            </a:r>
            <a:r>
              <a:rPr lang="en-US" dirty="0" err="1" smtClean="0"/>
              <a:t>pohon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terbakar</a:t>
            </a:r>
            <a:endParaRPr lang="en-US" dirty="0" smtClean="0"/>
          </a:p>
          <a:p>
            <a:r>
              <a:rPr lang="en-US" dirty="0" smtClean="0"/>
              <a:t>Boundary: </a:t>
            </a:r>
            <a:r>
              <a:rPr lang="en-US" dirty="0" err="1" smtClean="0"/>
              <a:t>pohn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terbakar</a:t>
            </a:r>
            <a:r>
              <a:rPr lang="en-US" baseline="0" dirty="0" smtClean="0"/>
              <a:t> terakhir2</a:t>
            </a:r>
            <a:endParaRPr lang="en-US" dirty="0" smtClean="0"/>
          </a:p>
          <a:p>
            <a:r>
              <a:rPr lang="en-US" dirty="0" smtClean="0"/>
              <a:t>Noise : </a:t>
            </a:r>
            <a:r>
              <a:rPr lang="en-US" dirty="0" err="1" smtClean="0"/>
              <a:t>pohon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manapun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Dbscan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diminta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byk</a:t>
            </a:r>
            <a:r>
              <a:rPr lang="en-US" baseline="0" dirty="0" smtClean="0"/>
              <a:t> cluster,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fsilon</a:t>
            </a:r>
            <a:r>
              <a:rPr lang="en-US" baseline="0" dirty="0" smtClean="0"/>
              <a:t> …….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1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dbscan</a:t>
            </a:r>
            <a:r>
              <a:rPr lang="en-US" dirty="0" smtClean="0"/>
              <a:t>, =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clustering </a:t>
            </a:r>
            <a:r>
              <a:rPr lang="en-US" dirty="0" err="1" smtClean="0"/>
              <a:t>lainnya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bentuknya</a:t>
            </a:r>
            <a:r>
              <a:rPr lang="en-US" dirty="0" smtClean="0"/>
              <a:t> bias </a:t>
            </a:r>
            <a:r>
              <a:rPr lang="en-US" dirty="0" err="1" smtClean="0"/>
              <a:t>kompleks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0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di </a:t>
            </a:r>
            <a:r>
              <a:rPr lang="en-US" dirty="0" err="1" smtClean="0"/>
              <a:t>standardisasi</a:t>
            </a:r>
            <a:endParaRPr lang="en-US" dirty="0" smtClean="0"/>
          </a:p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24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Dimensional</a:t>
            </a:r>
            <a:r>
              <a:rPr lang="en-US" baseline="0" dirty="0" smtClean="0"/>
              <a:t> reduction : </a:t>
            </a:r>
            <a:r>
              <a:rPr lang="en-US" baseline="0" dirty="0" err="1" smtClean="0"/>
              <a:t>mengumpulkan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merangkum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data breast cancer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Clustering:</a:t>
            </a:r>
          </a:p>
          <a:p>
            <a:pPr marL="228600" indent="-228600">
              <a:buFontTx/>
              <a:buAutoNum type="arabicPeriod"/>
            </a:pPr>
            <a:r>
              <a:rPr lang="en-US" baseline="0" dirty="0" smtClean="0"/>
              <a:t>Non hierarchical</a:t>
            </a:r>
          </a:p>
          <a:p>
            <a:pPr marL="228600" indent="-228600">
              <a:buFontTx/>
              <a:buAutoNum type="arabicPeriod"/>
            </a:pPr>
            <a:r>
              <a:rPr lang="en-US" baseline="0" dirty="0" smtClean="0"/>
              <a:t>hierarchical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PCA </a:t>
            </a:r>
            <a:r>
              <a:rPr lang="en-US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menghindari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multicol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merangkum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dirty="0" smtClean="0"/>
              <a:t>30 column </a:t>
            </a:r>
            <a:r>
              <a:rPr lang="en-US" dirty="0" err="1" smtClean="0"/>
              <a:t>dirangkum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2column </a:t>
            </a:r>
            <a:r>
              <a:rPr lang="en-US" dirty="0" err="1" smtClean="0"/>
              <a:t>saja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PC = n</a:t>
            </a:r>
            <a:r>
              <a:rPr lang="en-US" baseline="0" dirty="0" smtClean="0"/>
              <a:t> feature – 1</a:t>
            </a:r>
          </a:p>
          <a:p>
            <a:r>
              <a:rPr lang="en-US" baseline="0" dirty="0" smtClean="0"/>
              <a:t>PC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byk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PC1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4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Awalnya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8 features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dirangkum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2features,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mempresentasikan</a:t>
            </a:r>
            <a:r>
              <a:rPr lang="en-US" baseline="0" dirty="0" smtClean="0"/>
              <a:t> 85%. </a:t>
            </a:r>
            <a:r>
              <a:rPr lang="en-US" baseline="0" dirty="0" err="1" smtClean="0"/>
              <a:t>Sisanya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hilang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features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sedikit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mempresentasikan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keseluruhan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semaksimal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mungkin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PCA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class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preprocessing.</a:t>
            </a:r>
          </a:p>
          <a:p>
            <a:endParaRPr lang="en-US" baseline="0" dirty="0" smtClean="0"/>
          </a:p>
          <a:p>
            <a:r>
              <a:rPr lang="en-US" dirty="0" smtClean="0"/>
              <a:t>(+) PCA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menyingkat</a:t>
            </a:r>
            <a:r>
              <a:rPr lang="en-US" dirty="0" smtClean="0"/>
              <a:t> </a:t>
            </a:r>
            <a:r>
              <a:rPr lang="en-US" dirty="0" err="1" smtClean="0"/>
              <a:t>durasi</a:t>
            </a:r>
            <a:r>
              <a:rPr lang="en-US" dirty="0" smtClean="0"/>
              <a:t> </a:t>
            </a:r>
            <a:r>
              <a:rPr lang="en-US" dirty="0" err="1" smtClean="0"/>
              <a:t>pemodelan</a:t>
            </a:r>
            <a:endParaRPr lang="en-US" dirty="0" smtClean="0"/>
          </a:p>
          <a:p>
            <a:r>
              <a:rPr lang="en-US" dirty="0" smtClean="0"/>
              <a:t>(-) </a:t>
            </a:r>
            <a:r>
              <a:rPr lang="en-US" dirty="0" err="1" smtClean="0"/>
              <a:t>hilangnya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data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punya</a:t>
            </a:r>
            <a:endParaRPr lang="en-US" dirty="0" smtClean="0"/>
          </a:p>
          <a:p>
            <a:r>
              <a:rPr lang="en-US" dirty="0" smtClean="0"/>
              <a:t>(-)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diinterpretasi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pc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tau 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ekstraksi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mana </a:t>
            </a:r>
            <a:r>
              <a:rPr lang="en-US" baseline="0" dirty="0" err="1" smtClean="0"/>
              <a:t>aja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component (</a:t>
            </a:r>
            <a:r>
              <a:rPr lang="en-US" dirty="0" err="1" smtClean="0"/>
              <a:t>lengkapnya</a:t>
            </a:r>
            <a:r>
              <a:rPr lang="en-US" dirty="0" smtClean="0"/>
              <a:t> di </a:t>
            </a:r>
            <a:r>
              <a:rPr lang="en-US" dirty="0" err="1" smtClean="0"/>
              <a:t>catetan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Eigenvalue = SSD</a:t>
            </a:r>
          </a:p>
          <a:p>
            <a:r>
              <a:rPr lang="en-US" dirty="0" smtClean="0"/>
              <a:t>Component</a:t>
            </a:r>
            <a:r>
              <a:rPr lang="en-US" baseline="0" dirty="0" smtClean="0"/>
              <a:t> = gradient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pc (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Rumus</a:t>
            </a:r>
            <a:r>
              <a:rPr lang="en-US" baseline="0" dirty="0" smtClean="0"/>
              <a:t> gradient = rise /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47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K1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aja</a:t>
            </a:r>
            <a:r>
              <a:rPr lang="en-US" dirty="0" smtClean="0"/>
              <a:t> pc1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Kalo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dislide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sejumlah</a:t>
            </a:r>
            <a:r>
              <a:rPr lang="en-US" baseline="0" dirty="0" smtClean="0"/>
              <a:t> n feature,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dirty="0" smtClean="0"/>
              <a:t>total </a:t>
            </a:r>
            <a:r>
              <a:rPr lang="en-US" dirty="0" err="1" smtClean="0"/>
              <a:t>persen</a:t>
            </a:r>
            <a:r>
              <a:rPr lang="en-US" dirty="0" smtClean="0"/>
              <a:t> 100%</a:t>
            </a:r>
            <a:r>
              <a:rPr lang="en-US" baseline="0" dirty="0" smtClean="0"/>
              <a:t> di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PC.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hilang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aja</a:t>
            </a:r>
            <a:r>
              <a:rPr lang="en-US" baseline="0" dirty="0" smtClean="0"/>
              <a:t> kayak </a:t>
            </a:r>
            <a:r>
              <a:rPr lang="en-US" baseline="0" dirty="0" err="1" smtClean="0"/>
              <a:t>copas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PC1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explained </a:t>
            </a:r>
            <a:r>
              <a:rPr lang="en-US" baseline="0" dirty="0" err="1" smtClean="0"/>
              <a:t>persentase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07646-4ABB-43CC-930D-AC73424F0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2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9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2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03961-4310-4557-8CB6-AC1B4B07C65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5255B-EA16-4310-9502-E19E03D8F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7" y="65759"/>
            <a:ext cx="11706806" cy="67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8" y="97338"/>
            <a:ext cx="11522924" cy="66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6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6" y="63330"/>
            <a:ext cx="11662608" cy="67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5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1" y="-1"/>
            <a:ext cx="1181355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45053"/>
            <a:ext cx="11710736" cy="67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2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6" y="-1"/>
            <a:ext cx="1173038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5" y="81373"/>
            <a:ext cx="11518230" cy="66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7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1"/>
            <a:ext cx="1183144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05" y="-1"/>
            <a:ext cx="1166279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What is Unsupervised Learning?</a:t>
            </a:r>
            <a:endParaRPr lang="en-US" sz="54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7453"/>
            <a:ext cx="10058398" cy="68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2" y="0"/>
            <a:ext cx="1187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6" y="-1"/>
            <a:ext cx="1190028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" y="-1"/>
            <a:ext cx="1197608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0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1" y="-1"/>
            <a:ext cx="1186393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7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0" y="-1"/>
            <a:ext cx="118117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50"/>
            <a:ext cx="11957376" cy="68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6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509587"/>
            <a:ext cx="100869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1" y="0"/>
            <a:ext cx="1177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9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90932"/>
            <a:ext cx="11656742" cy="6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4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00062"/>
            <a:ext cx="100965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4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04825"/>
            <a:ext cx="100584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47687"/>
            <a:ext cx="101155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3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" y="-1"/>
            <a:ext cx="11976080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2478" y="2921620"/>
            <a:ext cx="709217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DB-SCAN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424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7" y="0"/>
            <a:ext cx="11912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9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6" y="-1"/>
            <a:ext cx="1186448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5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6" y="-1"/>
            <a:ext cx="1188620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0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3" y="-1"/>
            <a:ext cx="1185645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6" y="-1"/>
            <a:ext cx="1179042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8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8" y="0"/>
            <a:ext cx="11875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4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" y="51278"/>
            <a:ext cx="11745952" cy="67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1" y="139949"/>
            <a:ext cx="11433718" cy="65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0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9" y="0"/>
            <a:ext cx="1190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6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53086"/>
            <a:ext cx="11656742" cy="67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0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572</Words>
  <Application>Microsoft Office PowerPoint</Application>
  <PresentationFormat>Widescreen</PresentationFormat>
  <Paragraphs>122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What is Unsupervised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37</cp:revision>
  <dcterms:created xsi:type="dcterms:W3CDTF">2021-02-01T02:20:18Z</dcterms:created>
  <dcterms:modified xsi:type="dcterms:W3CDTF">2021-02-05T14:51:15Z</dcterms:modified>
</cp:coreProperties>
</file>